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5" d="100"/>
          <a:sy n="115" d="100"/>
        </p:scale>
        <p:origin x="396" y="-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48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30000"/>
          </a:blip>
          <a:srcRect/>
          <a:stretch/>
        </p:blipFill>
        <p:spPr>
          <a:xfrm>
            <a:off x="156124" y="-1542094"/>
            <a:ext cx="12191695" cy="9753905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228143" y="1056768"/>
            <a:ext cx="12191695" cy="761695"/>
          </a:xfrm>
          <a:prstGeom prst="rect">
            <a:avLst/>
          </a:prstGeom>
          <a:solidFill>
            <a:srgbClr val="FFFFFF">
              <a:alpha val="80000"/>
            </a:srgbClr>
          </a:solidFill>
          <a:ln/>
        </p:spPr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13678" y="247802"/>
            <a:ext cx="333756" cy="267005"/>
          </a:xfrm>
          <a:prstGeom prst="rect">
            <a:avLst/>
          </a:prstGeom>
        </p:spPr>
      </p:pic>
      <p:sp>
        <p:nvSpPr>
          <p:cNvPr id="7" name="Shape 1"/>
          <p:cNvSpPr/>
          <p:nvPr/>
        </p:nvSpPr>
        <p:spPr>
          <a:xfrm>
            <a:off x="0" y="857707"/>
            <a:ext cx="12191695" cy="647395"/>
          </a:xfrm>
          <a:prstGeom prst="rect">
            <a:avLst/>
          </a:prstGeom>
          <a:solidFill>
            <a:srgbClr val="FFFFFF">
              <a:alpha val="70000"/>
            </a:srgbClr>
          </a:solidFill>
          <a:ln/>
        </p:spPr>
      </p:sp>
      <p:sp>
        <p:nvSpPr>
          <p:cNvPr id="8" name="Text 2"/>
          <p:cNvSpPr txBox="1"/>
          <p:nvPr/>
        </p:nvSpPr>
        <p:spPr>
          <a:xfrm>
            <a:off x="3986784" y="972007"/>
            <a:ext cx="4448556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 rtl="1">
              <a:buNone/>
            </a:pPr>
            <a:r>
              <a:rPr lang="en-US" sz="2400" b="1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הננו מזמינים אתכם לשולחן עגול</a:t>
            </a:r>
            <a:endParaRPr lang="en-US" sz="2400" dirty="0"/>
          </a:p>
        </p:txBody>
      </p:sp>
      <p:sp>
        <p:nvSpPr>
          <p:cNvPr id="9" name="Shape 3"/>
          <p:cNvSpPr/>
          <p:nvPr/>
        </p:nvSpPr>
        <p:spPr>
          <a:xfrm>
            <a:off x="381305" y="1847253"/>
            <a:ext cx="5486400" cy="19202"/>
          </a:xfrm>
          <a:prstGeom prst="rect">
            <a:avLst/>
          </a:prstGeom>
          <a:solidFill>
            <a:srgbClr val="2563EB"/>
          </a:solidFill>
          <a:ln/>
        </p:spPr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5450" y="4897897"/>
            <a:ext cx="1960104" cy="1960104"/>
          </a:xfrm>
          <a:prstGeom prst="rect">
            <a:avLst/>
          </a:prstGeom>
        </p:spPr>
      </p:pic>
      <p:sp>
        <p:nvSpPr>
          <p:cNvPr id="11" name="Text 4"/>
          <p:cNvSpPr txBox="1"/>
          <p:nvPr/>
        </p:nvSpPr>
        <p:spPr>
          <a:xfrm>
            <a:off x="2646731" y="1419148"/>
            <a:ext cx="1648663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 rtl="1">
              <a:buNone/>
            </a:pPr>
            <a:r>
              <a:rPr lang="en-US" sz="1800" b="1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אודות IVALUA</a:t>
            </a:r>
            <a:endParaRPr lang="en-US" sz="1800" dirty="0"/>
          </a:p>
        </p:txBody>
      </p:sp>
      <p:sp>
        <p:nvSpPr>
          <p:cNvPr id="12" name="Shape 5"/>
          <p:cNvSpPr/>
          <p:nvPr/>
        </p:nvSpPr>
        <p:spPr>
          <a:xfrm>
            <a:off x="381305" y="1980006"/>
            <a:ext cx="5486400" cy="772198"/>
          </a:xfrm>
          <a:prstGeom prst="roundRect">
            <a:avLst>
              <a:gd name="adj" fmla="val 33333"/>
            </a:avLst>
          </a:prstGeom>
          <a:solidFill>
            <a:srgbClr val="FFFFFF">
              <a:alpha val="90000"/>
            </a:srgbClr>
          </a:solidFill>
          <a:ln/>
        </p:spPr>
      </p:sp>
      <p:sp>
        <p:nvSpPr>
          <p:cNvPr id="14" name="Shape 7"/>
          <p:cNvSpPr/>
          <p:nvPr/>
        </p:nvSpPr>
        <p:spPr>
          <a:xfrm>
            <a:off x="381305" y="2913747"/>
            <a:ext cx="5486400" cy="772198"/>
          </a:xfrm>
          <a:prstGeom prst="roundRect">
            <a:avLst>
              <a:gd name="adj" fmla="val 33333"/>
            </a:avLst>
          </a:prstGeom>
          <a:solidFill>
            <a:srgbClr val="FFFFFF">
              <a:alpha val="90000"/>
            </a:srgbClr>
          </a:solidFill>
          <a:ln/>
        </p:spPr>
      </p:sp>
      <p:sp>
        <p:nvSpPr>
          <p:cNvPr id="16" name="Shape 9"/>
          <p:cNvSpPr/>
          <p:nvPr/>
        </p:nvSpPr>
        <p:spPr>
          <a:xfrm>
            <a:off x="381305" y="3809389"/>
            <a:ext cx="5486400" cy="829361"/>
          </a:xfrm>
          <a:prstGeom prst="roundRect">
            <a:avLst>
              <a:gd name="adj" fmla="val 33333"/>
            </a:avLst>
          </a:prstGeom>
          <a:solidFill>
            <a:srgbClr val="FFFFFF">
              <a:alpha val="90000"/>
            </a:srgbClr>
          </a:solidFill>
          <a:ln/>
        </p:spPr>
      </p:sp>
      <p:sp>
        <p:nvSpPr>
          <p:cNvPr id="18" name="Text 11"/>
          <p:cNvSpPr txBox="1"/>
          <p:nvPr/>
        </p:nvSpPr>
        <p:spPr>
          <a:xfrm>
            <a:off x="2048256" y="2271884"/>
            <a:ext cx="378195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 rtl="1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פלטפורמה מובילה בעולם לניהול רכש מהדרישה ועד התשלום</a:t>
            </a:r>
            <a:endParaRPr lang="en-US" sz="1200" dirty="0"/>
          </a:p>
        </p:txBody>
      </p:sp>
      <p:sp>
        <p:nvSpPr>
          <p:cNvPr id="19" name="Text 12"/>
          <p:cNvSpPr txBox="1"/>
          <p:nvPr/>
        </p:nvSpPr>
        <p:spPr>
          <a:xfrm>
            <a:off x="2313432" y="3229703"/>
            <a:ext cx="352501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 rtl="1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טכנולוגיה מתקדמת עם יכולות בינה מלאכותית ואוטומציה</a:t>
            </a:r>
            <a:endParaRPr lang="en-US" sz="1200" dirty="0"/>
          </a:p>
        </p:txBody>
      </p:sp>
      <p:sp>
        <p:nvSpPr>
          <p:cNvPr id="20" name="Text 13"/>
          <p:cNvSpPr txBox="1"/>
          <p:nvPr/>
        </p:nvSpPr>
        <p:spPr>
          <a:xfrm>
            <a:off x="2909621" y="4143062"/>
            <a:ext cx="292425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 rtl="1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מעל 200 לקוחות ו-1000 עובדים ברחבי העולם</a:t>
            </a:r>
            <a:endParaRPr lang="en-US" sz="1200" dirty="0"/>
          </a:p>
        </p:txBody>
      </p:sp>
      <p:sp>
        <p:nvSpPr>
          <p:cNvPr id="21" name="Shape 14"/>
          <p:cNvSpPr/>
          <p:nvPr/>
        </p:nvSpPr>
        <p:spPr>
          <a:xfrm>
            <a:off x="6324905" y="1819656"/>
            <a:ext cx="5486400" cy="19202"/>
          </a:xfrm>
          <a:prstGeom prst="rect">
            <a:avLst/>
          </a:prstGeom>
          <a:solidFill>
            <a:srgbClr val="2563EB"/>
          </a:solidFill>
          <a:ln/>
        </p:spPr>
      </p:sp>
      <p:sp>
        <p:nvSpPr>
          <p:cNvPr id="22" name="Text 15"/>
          <p:cNvSpPr txBox="1"/>
          <p:nvPr/>
        </p:nvSpPr>
        <p:spPr>
          <a:xfrm>
            <a:off x="8022945" y="1499615"/>
            <a:ext cx="2953512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 rtl="1">
              <a:buNone/>
            </a:pPr>
            <a:r>
              <a:rPr lang="en-US" sz="1800" b="1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הערך המוסף ללקוחות משיק</a:t>
            </a:r>
            <a:endParaRPr lang="en-US" sz="1800" dirty="0"/>
          </a:p>
        </p:txBody>
      </p:sp>
      <p:sp>
        <p:nvSpPr>
          <p:cNvPr id="23" name="Shape 16"/>
          <p:cNvSpPr/>
          <p:nvPr/>
        </p:nvSpPr>
        <p:spPr>
          <a:xfrm>
            <a:off x="6324905" y="1981505"/>
            <a:ext cx="5486400" cy="790956"/>
          </a:xfrm>
          <a:prstGeom prst="roundRect">
            <a:avLst>
              <a:gd name="adj" fmla="val 11143"/>
            </a:avLst>
          </a:prstGeom>
          <a:solidFill>
            <a:srgbClr val="FFFFFF">
              <a:alpha val="90000"/>
            </a:srgbClr>
          </a:solidFill>
          <a:ln/>
          <a:effectLst>
            <a:outerShdw blurRad="50800" dist="25400" dir="54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4" name="Shape 17"/>
          <p:cNvSpPr/>
          <p:nvPr/>
        </p:nvSpPr>
        <p:spPr>
          <a:xfrm>
            <a:off x="6324905" y="2915107"/>
            <a:ext cx="5486400" cy="790956"/>
          </a:xfrm>
          <a:prstGeom prst="roundRect">
            <a:avLst>
              <a:gd name="adj" fmla="val 11143"/>
            </a:avLst>
          </a:prstGeom>
          <a:solidFill>
            <a:srgbClr val="FFFFFF">
              <a:alpha val="90000"/>
            </a:srgbClr>
          </a:solidFill>
          <a:ln/>
          <a:effectLst>
            <a:outerShdw blurRad="50800" dist="25400" dir="54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5" name="Shape 18"/>
          <p:cNvSpPr/>
          <p:nvPr/>
        </p:nvSpPr>
        <p:spPr>
          <a:xfrm>
            <a:off x="6324905" y="3847795"/>
            <a:ext cx="5486400" cy="790956"/>
          </a:xfrm>
          <a:prstGeom prst="roundRect">
            <a:avLst>
              <a:gd name="adj" fmla="val 11143"/>
            </a:avLst>
          </a:prstGeom>
          <a:solidFill>
            <a:srgbClr val="FFFFFF">
              <a:alpha val="90000"/>
            </a:srgbClr>
          </a:solidFill>
          <a:ln/>
          <a:effectLst>
            <a:outerShdw blurRad="50800" dist="25400" dir="54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6" name="Text 19"/>
          <p:cNvSpPr txBox="1"/>
          <p:nvPr/>
        </p:nvSpPr>
        <p:spPr>
          <a:xfrm>
            <a:off x="10525658" y="2133295"/>
            <a:ext cx="12573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 rtl="1">
              <a:buNone/>
            </a:pPr>
            <a:r>
              <a:rPr lang="en-US" sz="1200" b="1" dirty="0">
                <a:solidFill>
                  <a:srgbClr val="1E40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מומחיות משולבת</a:t>
            </a:r>
            <a:endParaRPr lang="en-US" sz="1200" dirty="0"/>
          </a:p>
        </p:txBody>
      </p:sp>
      <p:sp>
        <p:nvSpPr>
          <p:cNvPr id="27" name="Text 20"/>
          <p:cNvSpPr txBox="1"/>
          <p:nvPr/>
        </p:nvSpPr>
        <p:spPr>
          <a:xfrm>
            <a:off x="10218420" y="3066898"/>
            <a:ext cx="157185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 rtl="1">
              <a:buNone/>
            </a:pPr>
            <a:r>
              <a:rPr lang="en-US" sz="1200" b="1" dirty="0">
                <a:solidFill>
                  <a:srgbClr val="1E40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ייעוץ והטמעה מקומית</a:t>
            </a:r>
            <a:endParaRPr lang="en-US" sz="1200" dirty="0"/>
          </a:p>
        </p:txBody>
      </p:sp>
      <p:sp>
        <p:nvSpPr>
          <p:cNvPr id="28" name="Text 21"/>
          <p:cNvSpPr txBox="1"/>
          <p:nvPr/>
        </p:nvSpPr>
        <p:spPr>
          <a:xfrm>
            <a:off x="10161727" y="4000500"/>
            <a:ext cx="162946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 rtl="1">
              <a:buNone/>
            </a:pPr>
            <a:r>
              <a:rPr lang="en-US" sz="1200" b="1" dirty="0">
                <a:solidFill>
                  <a:srgbClr val="1E40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התאמה לשוק הישראלי</a:t>
            </a:r>
            <a:endParaRPr lang="en-US" sz="1200" dirty="0"/>
          </a:p>
        </p:txBody>
      </p:sp>
      <p:sp>
        <p:nvSpPr>
          <p:cNvPr id="29" name="Text 22"/>
          <p:cNvSpPr txBox="1"/>
          <p:nvPr/>
        </p:nvSpPr>
        <p:spPr>
          <a:xfrm>
            <a:off x="8635594" y="2409444"/>
            <a:ext cx="315285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 rtl="1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שילוב של מומחיות בייעוץ רכש וטכנולוגיה מתקדמת</a:t>
            </a:r>
            <a:endParaRPr lang="en-US" sz="1200" dirty="0"/>
          </a:p>
        </p:txBody>
      </p:sp>
      <p:sp>
        <p:nvSpPr>
          <p:cNvPr id="30" name="Text 23"/>
          <p:cNvSpPr txBox="1"/>
          <p:nvPr/>
        </p:nvSpPr>
        <p:spPr>
          <a:xfrm>
            <a:off x="8333842" y="3343046"/>
            <a:ext cx="345826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 rtl="1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ליווי מקצועי מותאם לצרכי הארגון מהייעוץ ועד ההטמעה</a:t>
            </a:r>
            <a:endParaRPr lang="en-US" sz="1200" dirty="0"/>
          </a:p>
        </p:txBody>
      </p:sp>
      <p:sp>
        <p:nvSpPr>
          <p:cNvPr id="31" name="Text 24"/>
          <p:cNvSpPr txBox="1"/>
          <p:nvPr/>
        </p:nvSpPr>
        <p:spPr>
          <a:xfrm>
            <a:off x="7891272" y="4276649"/>
            <a:ext cx="389625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 rtl="1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התאמת המערכת לדרישות ולצרכים הייחודיים של השוק המקומי</a:t>
            </a:r>
            <a:endParaRPr lang="en-US" sz="1200" dirty="0"/>
          </a:p>
        </p:txBody>
      </p:sp>
      <p:sp>
        <p:nvSpPr>
          <p:cNvPr id="32" name="Shape 25"/>
          <p:cNvSpPr/>
          <p:nvPr/>
        </p:nvSpPr>
        <p:spPr>
          <a:xfrm>
            <a:off x="4442155" y="5962802"/>
            <a:ext cx="3314700" cy="381305"/>
          </a:xfrm>
          <a:prstGeom prst="roundRect">
            <a:avLst>
              <a:gd name="adj" fmla="val 29976"/>
            </a:avLst>
          </a:prstGeom>
          <a:solidFill>
            <a:srgbClr val="FFFFFF">
              <a:alpha val="80000"/>
            </a:srgbClr>
          </a:solidFill>
          <a:ln/>
        </p:spPr>
      </p:sp>
      <p:sp>
        <p:nvSpPr>
          <p:cNvPr id="33" name="Text 26"/>
          <p:cNvSpPr txBox="1"/>
          <p:nvPr/>
        </p:nvSpPr>
        <p:spPr>
          <a:xfrm>
            <a:off x="4362995" y="6101463"/>
            <a:ext cx="3441410" cy="4852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 rtl="1">
              <a:buNone/>
            </a:pPr>
            <a:r>
              <a:rPr lang="en-US" sz="1500" b="1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לפרטים </a:t>
            </a:r>
            <a:r>
              <a:rPr lang="en-US" sz="1500" b="1" dirty="0" err="1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נוספים</a:t>
            </a:r>
            <a:r>
              <a:rPr lang="en-US" sz="1500" b="1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500" b="1" dirty="0" err="1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והרשמה</a:t>
            </a:r>
            <a:r>
              <a:rPr lang="en-US" sz="1500" b="1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09-9506711</a:t>
            </a:r>
            <a:r>
              <a:rPr lang="he-IL" sz="1500" b="1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שלוחה 1</a:t>
            </a:r>
          </a:p>
          <a:p>
            <a:pPr marL="0" indent="0" algn="ctr" rtl="1">
              <a:buNone/>
            </a:pPr>
            <a:r>
              <a:rPr lang="he-IL" sz="1500" b="1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</a:rPr>
              <a:t>054-7867852</a:t>
            </a:r>
            <a:endParaRPr lang="en-US" sz="1500" dirty="0"/>
          </a:p>
        </p:txBody>
      </p:sp>
      <p:sp>
        <p:nvSpPr>
          <p:cNvPr id="34" name="Text 27"/>
          <p:cNvSpPr txBox="1"/>
          <p:nvPr/>
        </p:nvSpPr>
        <p:spPr>
          <a:xfrm>
            <a:off x="4810657" y="6698899"/>
            <a:ext cx="2800807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 rtl="1">
              <a:buNone/>
            </a:pPr>
            <a:r>
              <a:rPr lang="en-US" sz="1200" dirty="0">
                <a:solidFill>
                  <a:srgbClr val="1E40A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bettyl@mashik.com | www.mashik.com</a:t>
            </a:r>
            <a:endParaRPr lang="he-IL" sz="1200" dirty="0">
              <a:solidFill>
                <a:srgbClr val="1E40AF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 algn="ctr" rtl="1">
              <a:buNone/>
            </a:pPr>
            <a:endParaRPr lang="en-US" sz="1200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08D82F9-E2C0-49B9-94BF-0A8BD6169696}"/>
              </a:ext>
            </a:extLst>
          </p:cNvPr>
          <p:cNvSpPr txBox="1"/>
          <p:nvPr/>
        </p:nvSpPr>
        <p:spPr>
          <a:xfrm>
            <a:off x="6567854" y="7164958"/>
            <a:ext cx="1960104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500" b="1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</a:rPr>
              <a:t>התאריכים להרשמה: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CABCD01-4AD0-4D81-988F-B964E7AC0F87}"/>
              </a:ext>
            </a:extLst>
          </p:cNvPr>
          <p:cNvSpPr txBox="1"/>
          <p:nvPr/>
        </p:nvSpPr>
        <p:spPr>
          <a:xfrm>
            <a:off x="1114646" y="7156368"/>
            <a:ext cx="5594465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500" b="1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</a:rPr>
              <a:t>13/01/26</a:t>
            </a:r>
            <a:r>
              <a:rPr lang="en-US" sz="1500" b="1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</a:rPr>
              <a:t>,	14/01/26,	15/01/26</a:t>
            </a:r>
            <a:endParaRPr lang="he-IL" sz="1500" b="1" dirty="0">
              <a:solidFill>
                <a:srgbClr val="2563EB"/>
              </a:solidFill>
              <a:latin typeface="Open Sans" pitchFamily="34" charset="0"/>
              <a:ea typeface="Open Sans" pitchFamily="34" charset="-122"/>
            </a:endParaRP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D8468974-69FB-4BE8-A830-219FA63C32D2}"/>
              </a:ext>
            </a:extLst>
          </p:cNvPr>
          <p:cNvSpPr txBox="1"/>
          <p:nvPr/>
        </p:nvSpPr>
        <p:spPr>
          <a:xfrm>
            <a:off x="2754089" y="5492151"/>
            <a:ext cx="6152249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500" b="1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</a:rPr>
              <a:t>המפגשים ייערכו במשרדי חברת משיק, רחוב התדהר 2, קומה 10 רעננה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106</Words>
  <Application>Microsoft Office PowerPoint</Application>
  <PresentationFormat>מסך רחב</PresentationFormat>
  <Paragraphs>19</Paragraphs>
  <Slides>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Sans</vt:lpstr>
      <vt:lpstr>Office Theme</vt:lpstr>
      <vt:lpstr>מצגת של PowerPoint‏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Betty Levi</cp:lastModifiedBy>
  <cp:revision>4</cp:revision>
  <dcterms:created xsi:type="dcterms:W3CDTF">2025-11-27T08:01:05Z</dcterms:created>
  <dcterms:modified xsi:type="dcterms:W3CDTF">2025-12-03T07:58:32Z</dcterms:modified>
</cp:coreProperties>
</file>